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62" r:id="rId6"/>
    <p:sldId id="283" r:id="rId7"/>
    <p:sldId id="284" r:id="rId8"/>
    <p:sldId id="285" r:id="rId9"/>
    <p:sldId id="286" r:id="rId10"/>
    <p:sldId id="287" r:id="rId11"/>
    <p:sldId id="272" r:id="rId12"/>
    <p:sldId id="264" r:id="rId13"/>
    <p:sldId id="267" r:id="rId14"/>
    <p:sldId id="276" r:id="rId15"/>
    <p:sldId id="271" r:id="rId16"/>
    <p:sldId id="265" r:id="rId17"/>
    <p:sldId id="278" r:id="rId18"/>
    <p:sldId id="268" r:id="rId19"/>
    <p:sldId id="275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76911" autoAdjust="0"/>
  </p:normalViewPr>
  <p:slideViewPr>
    <p:cSldViewPr>
      <p:cViewPr>
        <p:scale>
          <a:sx n="62" d="100"/>
          <a:sy n="62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AF23-B822-45BA-AA91-AB1FD68422E1}" type="datetimeFigureOut">
              <a:rPr lang="en-US" smtClean="0"/>
              <a:t>7/13/2015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C6F9-7C55-426E-BAC6-C305B96E52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3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49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4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79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44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7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66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66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3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8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3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5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3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6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C6F9-7C55-426E-BAC6-C305B96E52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9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5D84-5AAF-4EFA-B594-5F25C8B876C2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3AF3-6FCB-48F4-B2ED-63939C37E152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3159-48AF-497B-A366-324E0A33A3FD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6C75-5AB3-4D20-8141-9CE6FFA5DF1F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18F3-2687-486B-94F8-A8552DD1D808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C767-4A86-411C-929E-43EB36C309E2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CD0-184E-402E-AF97-3286291F0BDB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38D-B951-4679-A7AD-EA94BE7F74A0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22-EDD3-4ED5-A10B-D5BE178DAAA9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FA37-B110-4CB8-96A9-C11298A6396C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4271-184F-4A00-9CD1-6FC30D83B73C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52F6-1B56-4E83-9924-5CA0D2ED6453}" type="datetime1">
              <a:rPr lang="en-US" smtClean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2637-9F47-4F3F-B192-3A36FE68E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.jp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305050"/>
          </a:xfrm>
        </p:spPr>
        <p:txBody>
          <a:bodyPr>
            <a:normAutofit/>
          </a:bodyPr>
          <a:lstStyle/>
          <a:p>
            <a:r>
              <a:rPr lang="en-US" b="1" dirty="0" smtClean="0"/>
              <a:t>Two-factor Authentication:</a:t>
            </a:r>
            <a:br>
              <a:rPr lang="en-US" b="1" dirty="0" smtClean="0"/>
            </a:br>
            <a:r>
              <a:rPr lang="en-US" b="1" dirty="0" smtClean="0"/>
              <a:t> Is the World Ready?</a:t>
            </a:r>
            <a:br>
              <a:rPr lang="en-US" b="1" dirty="0" smtClean="0"/>
            </a:br>
            <a:r>
              <a:rPr lang="en-US" b="1" dirty="0" smtClean="0"/>
              <a:t>Quantifying 2FA Adoption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Thanasis Petsas, </a:t>
            </a:r>
            <a:r>
              <a:rPr lang="en-US" i="1" u="sng" dirty="0" smtClean="0">
                <a:solidFill>
                  <a:srgbClr val="002060"/>
                </a:solidFill>
              </a:rPr>
              <a:t>Giorgos Tsirantonakis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Elias Athanasopoulos, Sotiris Ioannidis</a:t>
            </a:r>
          </a:p>
          <a:p>
            <a:r>
              <a:rPr lang="sv-SE" dirty="0" smtClean="0">
                <a:solidFill>
                  <a:srgbClr val="002060"/>
                </a:solidFill>
              </a:rPr>
              <a:t>{petsas, tsirant, elathan, sotiris}@ics.forth.gr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5818632"/>
            <a:ext cx="3102864" cy="963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–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79" y="2752286"/>
            <a:ext cx="8492441" cy="2048314"/>
          </a:xfrm>
          <a:prstGeom prst="rect">
            <a:avLst/>
          </a:prstGeom>
        </p:spPr>
      </p:pic>
      <p:pic>
        <p:nvPicPr>
          <p:cNvPr id="1026" name="Picture 2" descr="http://www.clipartbest.com/cliparts/ncX/ByX/ncXByXMg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78" y="3079117"/>
            <a:ext cx="1167470" cy="11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3627" y="1774507"/>
            <a:ext cx="2384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CAPTCHA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5812" y="2406623"/>
            <a:ext cx="1" cy="7061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175" y="1538620"/>
            <a:ext cx="1487363" cy="964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362" y="1506895"/>
            <a:ext cx="1970438" cy="10278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77" y="1981200"/>
            <a:ext cx="8586045" cy="25530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5105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oogle’s password reminder reveals the verification method of a user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used a dataset of leaked Gmail accounts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Made the process automatic with </a:t>
            </a:r>
            <a:r>
              <a:rPr lang="en-US" dirty="0"/>
              <a:t>C</a:t>
            </a:r>
            <a:r>
              <a:rPr lang="en-US" dirty="0" smtClean="0"/>
              <a:t>asperjs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used distributed networks to reduce the appearance of </a:t>
            </a:r>
            <a:r>
              <a:rPr lang="en-US" dirty="0"/>
              <a:t>C</a:t>
            </a:r>
            <a:r>
              <a:rPr lang="en-US" dirty="0" smtClean="0"/>
              <a:t>aptcha</a:t>
            </a:r>
            <a:endParaRPr lang="en-US" dirty="0"/>
          </a:p>
        </p:txBody>
      </p:sp>
      <p:pic>
        <p:nvPicPr>
          <p:cNvPr id="25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95 0.00069 -0.01389 0.00046 -0.02066 0.00208 C -0.02362 0.00254 -0.02587 0.00509 -0.02865 0.00625 C -0.03125 0.00717 -0.03403 0.00717 -0.03664 0.00833 C -0.04202 0.01065 -0.04705 0.01435 -0.05243 0.0169 L -0.0573 0.01898 C -0.05886 0.02037 -0.06025 0.02199 -0.06198 0.02315 C -0.06355 0.02407 -0.06511 0.02477 -0.06667 0.02523 C -0.07726 0.02916 -0.07813 0.02916 -0.08733 0.03171 C -0.08993 0.0331 -0.09271 0.03426 -0.09532 0.03588 C -0.09705 0.03703 -0.09827 0.03935 -0.1 0.04004 C -0.10417 0.04213 -0.11268 0.04444 -0.11268 0.04444 C -0.11546 0.04652 -0.11789 0.04884 -0.12066 0.05069 C -0.12223 0.05162 -0.12396 0.05208 -0.12552 0.05277 C -0.12813 0.05416 -0.13073 0.05578 -0.13334 0.05694 C -0.1349 0.05787 -0.13664 0.05833 -0.1382 0.05926 C -0.14028 0.06041 -0.14254 0.06157 -0.14445 0.06342 C -0.14723 0.06597 -0.14948 0.0699 -0.15243 0.07176 C -0.15487 0.07338 -0.15764 0.07338 -0.16042 0.07407 C -0.17934 0.09282 -0.15521 0.0706 -0.17309 0.0824 C -0.17535 0.08402 -0.17726 0.0868 -0.17934 0.08889 C -0.19914 0.10648 -0.17882 0.08842 -0.19202 0.09722 C -0.20712 0.10717 -0.1941 0.10092 -0.20487 0.10578 C -0.20643 0.10787 -0.20782 0.11018 -0.20955 0.11203 C -0.21372 0.1169 -0.2158 0.1169 -0.22066 0.1206 C -0.2224 0.12176 -0.22379 0.12361 -0.22535 0.12477 C -0.22848 0.12708 -0.23177 0.12893 -0.2349 0.13125 C -0.24393 0.14328 -0.23525 0.13356 -0.24445 0.13958 C -0.24618 0.14074 -0.24914 0.14398 -0.24914 0.14398 " pathEditMode="relative" ptsTypes="AAAAAAAAAAAAAAAAAAAAAAAAAAAAAA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95 0.00069 -0.01389 0.00046 -0.02066 0.00208 C -0.02362 0.00254 -0.02587 0.00509 -0.02865 0.00625 C -0.03125 0.00717 -0.03403 0.00717 -0.03664 0.00833 C -0.04202 0.01065 -0.04705 0.01435 -0.05243 0.0169 L -0.0573 0.01898 C -0.05886 0.02037 -0.06025 0.02199 -0.06198 0.02315 C -0.06355 0.02407 -0.06511 0.02477 -0.06667 0.02523 C -0.07726 0.02916 -0.07813 0.02916 -0.08733 0.03171 C -0.08993 0.0331 -0.09271 0.03426 -0.09532 0.03588 C -0.09705 0.03703 -0.09827 0.03935 -0.1 0.04004 C -0.10417 0.04213 -0.11268 0.04444 -0.11268 0.04444 C -0.11546 0.04652 -0.11789 0.04884 -0.12066 0.05069 C -0.12223 0.05162 -0.12396 0.05208 -0.12552 0.05277 C -0.12813 0.05416 -0.13073 0.05578 -0.13334 0.05694 C -0.1349 0.05787 -0.13664 0.05833 -0.1382 0.05926 C -0.14028 0.06041 -0.14254 0.06157 -0.14445 0.06342 C -0.14723 0.06597 -0.14948 0.0699 -0.15243 0.07176 C -0.15487 0.07338 -0.15764 0.07338 -0.16042 0.07407 C -0.17934 0.09282 -0.15521 0.0706 -0.17309 0.0824 C -0.17535 0.08402 -0.17726 0.0868 -0.17934 0.08889 C -0.19914 0.10648 -0.17882 0.08842 -0.19202 0.09722 C -0.20712 0.10717 -0.1941 0.10092 -0.20487 0.10578 C -0.20643 0.10787 -0.20782 0.11018 -0.20955 0.11203 C -0.21372 0.1169 -0.2158 0.1169 -0.22066 0.1206 C -0.2224 0.12176 -0.22379 0.12361 -0.22535 0.12477 C -0.22848 0.12708 -0.23177 0.12893 -0.2349 0.13125 C -0.24393 0.14328 -0.23525 0.13356 -0.24445 0.13958 C -0.24618 0.14074 -0.24914 0.14398 -0.24914 0.14398 " pathEditMode="relative" ptsTypes="AAAAAAAAAAAAAAAAAAAAAAAAAAAAAA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01730"/>
            <a:ext cx="861811" cy="951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800"/>
            <a:ext cx="926725" cy="92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08414"/>
            <a:ext cx="2693020" cy="1591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Enhances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71800"/>
            <a:ext cx="877026" cy="877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33" y="3505200"/>
            <a:ext cx="707467" cy="707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27" y="2164327"/>
            <a:ext cx="854645" cy="85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41" y="2030161"/>
            <a:ext cx="941639" cy="941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50" y="2980664"/>
            <a:ext cx="776950" cy="776950"/>
          </a:xfrm>
          <a:prstGeom prst="rect">
            <a:avLst/>
          </a:prstGeom>
        </p:spPr>
      </p:pic>
      <p:pic>
        <p:nvPicPr>
          <p:cNvPr id="14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order to mimic the behavior of a real user and reduce the ratio of Captcha </a:t>
            </a:r>
          </a:p>
          <a:p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Random delay between </a:t>
            </a:r>
            <a:r>
              <a:rPr lang="en-US" sz="2000" dirty="0" smtClean="0"/>
              <a:t>steps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of Fake </a:t>
            </a:r>
            <a:r>
              <a:rPr lang="en-US" sz="2000" dirty="0" smtClean="0"/>
              <a:t>Referer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random user agent among 80 most common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Clear all cookies for each request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81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</a:t>
            </a:r>
            <a:r>
              <a:rPr lang="en-US" dirty="0"/>
              <a:t>M</a:t>
            </a:r>
            <a:r>
              <a:rPr lang="en-US" dirty="0" smtClean="0"/>
              <a:t>ade Through </a:t>
            </a:r>
            <a:r>
              <a:rPr lang="en-US" dirty="0" err="1" smtClean="0"/>
              <a:t>PlanetLab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229600" cy="346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495300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Planetlab is a group of computer hosts shared by academic institutions for distributed experiments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1091 average daily requests from Planetlab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675</a:t>
            </a:r>
            <a:r>
              <a:rPr lang="en-US" dirty="0" smtClean="0"/>
              <a:t>  average successful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Made </a:t>
            </a:r>
            <a:r>
              <a:rPr lang="en-US" dirty="0"/>
              <a:t>T</a:t>
            </a:r>
            <a:r>
              <a:rPr lang="en-US" dirty="0" smtClean="0"/>
              <a:t>hrough 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C:\Users\Gamer\Desktop\eurosec\tor_req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229600" cy="34650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923472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Tor is an anonymity network with hosts around the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600 average daily requests from 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468 average successful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Tor enhanced version</a:t>
            </a:r>
          </a:p>
          <a:p>
            <a:endParaRPr lang="en-US" dirty="0"/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Client Enhances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version</a:t>
            </a:r>
          </a:p>
          <a:p>
            <a:pPr lvl="1"/>
            <a:r>
              <a:rPr lang="en-US" dirty="0"/>
              <a:t>NEWNYM signal to tor client</a:t>
            </a:r>
          </a:p>
          <a:p>
            <a:pPr lvl="1"/>
            <a:r>
              <a:rPr lang="en-US" dirty="0"/>
              <a:t>Generated new </a:t>
            </a:r>
            <a:r>
              <a:rPr lang="en-US" dirty="0" smtClean="0"/>
              <a:t>circuit</a:t>
            </a:r>
          </a:p>
          <a:p>
            <a:r>
              <a:rPr lang="en-US" dirty="0" smtClean="0"/>
              <a:t>Enhanced version</a:t>
            </a:r>
            <a:endParaRPr lang="en-US" dirty="0"/>
          </a:p>
          <a:p>
            <a:pPr lvl="1"/>
            <a:r>
              <a:rPr lang="en-US" dirty="0" smtClean="0"/>
              <a:t>Visited whatsmyip.org</a:t>
            </a:r>
          </a:p>
          <a:p>
            <a:pPr lvl="1"/>
            <a:r>
              <a:rPr lang="en-US" dirty="0" smtClean="0"/>
              <a:t>Updated configuration file</a:t>
            </a:r>
          </a:p>
          <a:p>
            <a:pPr lvl="1"/>
            <a:r>
              <a:rPr lang="en-US" dirty="0" smtClean="0"/>
              <a:t>HUP signal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aptcha rate was decreased by 19.8%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51" y="2692580"/>
            <a:ext cx="2898449" cy="1879420"/>
          </a:xfrm>
          <a:prstGeom prst="rect">
            <a:avLst/>
          </a:prstGeom>
        </p:spPr>
      </p:pic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58" y="274638"/>
            <a:ext cx="1806542" cy="2322697"/>
          </a:xfrm>
          <a:prstGeom prst="rect">
            <a:avLst/>
          </a:prstGeom>
        </p:spPr>
      </p:pic>
      <p:pic>
        <p:nvPicPr>
          <p:cNvPr id="9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tested our study in dummy accounts</a:t>
            </a:r>
          </a:p>
          <a:p>
            <a:endParaRPr lang="en-US" sz="2000" dirty="0" smtClean="0"/>
          </a:p>
          <a:p>
            <a:r>
              <a:rPr lang="en-US" sz="2000" dirty="0" smtClean="0"/>
              <a:t>We made sure the user was not affected or contacted at all</a:t>
            </a:r>
          </a:p>
          <a:p>
            <a:endParaRPr lang="en-US" sz="2000" dirty="0"/>
          </a:p>
          <a:p>
            <a:r>
              <a:rPr lang="en-US" sz="2000" dirty="0" smtClean="0"/>
              <a:t>We do not complete the password remind process</a:t>
            </a:r>
          </a:p>
          <a:p>
            <a:endParaRPr lang="en-US" sz="2000" dirty="0" smtClean="0"/>
          </a:p>
          <a:p>
            <a:r>
              <a:rPr lang="en-US" sz="2000" dirty="0" smtClean="0"/>
              <a:t>If a request fails we do not recheck it the same day</a:t>
            </a:r>
          </a:p>
          <a:p>
            <a:endParaRPr lang="en-US" sz="2000" dirty="0"/>
          </a:p>
          <a:p>
            <a:r>
              <a:rPr lang="en-US" sz="2000" dirty="0" smtClean="0"/>
              <a:t>Google receives over 3,5 million password reminder requests</a:t>
            </a:r>
            <a:br>
              <a:rPr lang="en-US" sz="2000" dirty="0" smtClean="0"/>
            </a:br>
            <a:r>
              <a:rPr lang="en-US" sz="2000" dirty="0" smtClean="0"/>
              <a:t>per day, we have a limit at 1800</a:t>
            </a:r>
          </a:p>
          <a:p>
            <a:endParaRPr lang="en-US" sz="2000" dirty="0"/>
          </a:p>
          <a:p>
            <a:r>
              <a:rPr lang="en-US" sz="2000" dirty="0" smtClean="0"/>
              <a:t>We do not store any user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51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81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analyzed over 100k accounts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2FA is only used by less than 6,5% of the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68% of the users have registered their phone number to Google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4763985" cy="2010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359" y="2090388"/>
            <a:ext cx="3860201" cy="1948212"/>
          </a:xfrm>
          <a:prstGeom prst="rect">
            <a:avLst/>
          </a:prstGeom>
        </p:spPr>
      </p:pic>
      <p:pic>
        <p:nvPicPr>
          <p:cNvPr id="14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2FA </a:t>
            </a:r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46223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Rechecked accounts that used TFA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Recheck interval is the time passed between the two checks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14" y="1676400"/>
            <a:ext cx="7201970" cy="3171334"/>
          </a:xfrm>
          <a:prstGeom prst="rect">
            <a:avLst/>
          </a:prstGeom>
        </p:spPr>
      </p:pic>
      <p:pic>
        <p:nvPicPr>
          <p:cNvPr id="11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2FA </a:t>
            </a:r>
            <a:r>
              <a:rPr lang="en-US" dirty="0"/>
              <a:t>E</a:t>
            </a:r>
            <a:r>
              <a:rPr lang="en-US" dirty="0" smtClean="0"/>
              <a:t>xposed in Other </a:t>
            </a:r>
            <a:r>
              <a:rPr lang="en-US" dirty="0"/>
              <a:t>S</a:t>
            </a:r>
            <a:r>
              <a:rPr lang="en-US" dirty="0" smtClean="0"/>
              <a:t>ervices?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18791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2FA Exposed in Microsoft and Apple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Microsoft always requires a </a:t>
            </a:r>
            <a:r>
              <a:rPr lang="en-US" dirty="0"/>
              <a:t>C</a:t>
            </a:r>
            <a:r>
              <a:rPr lang="en-US" dirty="0" smtClean="0"/>
              <a:t>aptcha preventing crawlers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7" y="1846787"/>
            <a:ext cx="7932604" cy="3106213"/>
          </a:xfrm>
          <a:prstGeom prst="rect">
            <a:avLst/>
          </a:prstGeom>
        </p:spPr>
      </p:pic>
      <p:pic>
        <p:nvPicPr>
          <p:cNvPr id="12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Data Exposed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41607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58.15% of the users used a photograph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Full name revealed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 last numbers of phone number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 first characters of the secondary e-mail and it’s exact size</a:t>
            </a:r>
            <a:endParaRPr lang="en-US" dirty="0"/>
          </a:p>
        </p:txBody>
      </p:sp>
      <p:pic>
        <p:nvPicPr>
          <p:cNvPr id="3074" name="Picture 2" descr="C:\Users\ge0rge222\Desktop\eurosec\tfa_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9" y="1946564"/>
            <a:ext cx="3799231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99" y="3154875"/>
            <a:ext cx="1990001" cy="731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29000"/>
            <a:ext cx="1359197" cy="724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22" y="2016951"/>
            <a:ext cx="856577" cy="794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Better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Plethora of services</a:t>
            </a:r>
          </a:p>
          <a:p>
            <a:r>
              <a:rPr lang="en-US" sz="2000" dirty="0" smtClean="0"/>
              <a:t>Myriads of passwords for a user to remember             </a:t>
            </a:r>
          </a:p>
          <a:p>
            <a:r>
              <a:rPr lang="en-US" sz="2000" dirty="0" smtClean="0"/>
              <a:t>Password recycling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u="sng" dirty="0" smtClean="0"/>
              <a:t>Solutions:</a:t>
            </a:r>
          </a:p>
          <a:p>
            <a:pPr>
              <a:buNone/>
            </a:pPr>
            <a:r>
              <a:rPr lang="en-US" sz="2000" dirty="0" smtClean="0"/>
              <a:t>Password Managers</a:t>
            </a:r>
          </a:p>
          <a:p>
            <a:r>
              <a:rPr lang="en-US" sz="1400" dirty="0" smtClean="0"/>
              <a:t>Manages user’s passwords</a:t>
            </a:r>
          </a:p>
          <a:p>
            <a:r>
              <a:rPr lang="en-US" sz="1400" dirty="0" smtClean="0"/>
              <a:t>Supports encryption and protection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2000" dirty="0" smtClean="0"/>
              <a:t>SSO (Single sign on)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 single username and password for many accounts</a:t>
            </a:r>
          </a:p>
          <a:p>
            <a:r>
              <a:rPr lang="en-US" sz="1400" dirty="0" smtClean="0"/>
              <a:t>It provides automation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he user’s password are not saved anywhere making a database leak impossible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Two Factor Authentication</a:t>
            </a:r>
            <a:endParaRPr lang="en-US" sz="2000" b="1" dirty="0"/>
          </a:p>
        </p:txBody>
      </p:sp>
      <p:sp>
        <p:nvSpPr>
          <p:cNvPr id="1026" name="AutoShape 2" descr="Image result for dropbox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9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52" y="2392180"/>
            <a:ext cx="325958" cy="306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76" y="2895600"/>
            <a:ext cx="688207" cy="688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02971"/>
            <a:ext cx="706318" cy="706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03" y="2286000"/>
            <a:ext cx="1359197" cy="10193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06" y="1681806"/>
            <a:ext cx="575423" cy="5754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1" y="3684631"/>
            <a:ext cx="632965" cy="6329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78" y="1416959"/>
            <a:ext cx="1456181" cy="513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55" y="2971800"/>
            <a:ext cx="761045" cy="55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</a:t>
            </a:r>
            <a:r>
              <a:rPr lang="en-US" dirty="0"/>
              <a:t>G</a:t>
            </a:r>
            <a:r>
              <a:rPr lang="en-US" dirty="0" smtClean="0"/>
              <a:t>oogle’s password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of Captcha to prevent crawlers</a:t>
            </a:r>
          </a:p>
          <a:p>
            <a:endParaRPr lang="en-US" dirty="0" smtClean="0"/>
          </a:p>
          <a:p>
            <a:r>
              <a:rPr lang="en-US" dirty="0"/>
              <a:t>Do not show 2FA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Remove sensitive user information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Measured adoption of 2FA in the wild</a:t>
            </a:r>
          </a:p>
          <a:p>
            <a:pPr lvl="1"/>
            <a:r>
              <a:rPr lang="en-US" sz="1600" dirty="0" smtClean="0"/>
              <a:t>Tested over 100k accounts</a:t>
            </a:r>
          </a:p>
          <a:p>
            <a:pPr lvl="1"/>
            <a:r>
              <a:rPr lang="en-US" sz="1600" dirty="0" smtClean="0"/>
              <a:t>2FA has been adopted by no more that 6,5% of the users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Revealed privacy issues in the password-reminder process</a:t>
            </a:r>
          </a:p>
          <a:p>
            <a:pPr lvl="1"/>
            <a:r>
              <a:rPr lang="en-US" sz="1600" dirty="0" smtClean="0"/>
              <a:t>Sensitive information of users is exposed (</a:t>
            </a:r>
            <a:r>
              <a:rPr lang="en-US" sz="1600" dirty="0" err="1" smtClean="0"/>
              <a:t>e.g</a:t>
            </a:r>
            <a:r>
              <a:rPr lang="en-US" sz="1600" dirty="0" smtClean="0"/>
              <a:t> name, surname)</a:t>
            </a:r>
          </a:p>
          <a:p>
            <a:pPr lvl="1"/>
            <a:r>
              <a:rPr lang="en-US" sz="1600" dirty="0" smtClean="0"/>
              <a:t>Photograph of users found exposed for more than half of the accounts tested</a:t>
            </a:r>
          </a:p>
          <a:p>
            <a:endParaRPr lang="en-US" sz="2000" dirty="0"/>
          </a:p>
          <a:p>
            <a:r>
              <a:rPr lang="en-US" sz="2000" dirty="0" smtClean="0"/>
              <a:t>Suggestions to improve password-reminder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Factor Authentication (2FA)</a:t>
            </a:r>
            <a:br>
              <a:rPr lang="en-US" dirty="0" smtClean="0"/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Additional communication channel used during authentication</a:t>
            </a:r>
          </a:p>
          <a:p>
            <a:pPr marL="0" indent="0">
              <a:buNone/>
            </a:pPr>
            <a:r>
              <a:rPr lang="en-US" sz="2200" b="1" dirty="0" smtClean="0"/>
              <a:t>How 2FA works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200" b="1" dirty="0" smtClean="0"/>
              <a:t>Why use 2FA</a:t>
            </a:r>
          </a:p>
          <a:p>
            <a:r>
              <a:rPr lang="en-US" sz="2200" dirty="0" smtClean="0"/>
              <a:t>Provides Protection</a:t>
            </a:r>
          </a:p>
          <a:p>
            <a:pPr lvl="1"/>
            <a:r>
              <a:rPr lang="en-US" sz="2200" dirty="0" smtClean="0"/>
              <a:t>phising </a:t>
            </a:r>
          </a:p>
          <a:p>
            <a:pPr lvl="1"/>
            <a:r>
              <a:rPr lang="en-US" sz="2200" dirty="0" smtClean="0"/>
              <a:t>leaking a server’s password database</a:t>
            </a:r>
          </a:p>
          <a:p>
            <a:r>
              <a:rPr lang="en-US" sz="2200" dirty="0" smtClean="0"/>
              <a:t>Even if the attacker obtains the victim’s password,</a:t>
            </a:r>
            <a:br>
              <a:rPr lang="en-US" sz="2200" dirty="0" smtClean="0"/>
            </a:br>
            <a:r>
              <a:rPr lang="en-US" sz="2200" dirty="0" smtClean="0"/>
              <a:t>he still needs the 2</a:t>
            </a:r>
            <a:r>
              <a:rPr lang="en-US" sz="2200" baseline="30000" dirty="0" smtClean="0"/>
              <a:t>nd</a:t>
            </a:r>
            <a:r>
              <a:rPr lang="en-US" sz="2200" dirty="0"/>
              <a:t> </a:t>
            </a:r>
            <a:r>
              <a:rPr lang="en-US" sz="2200" dirty="0" smtClean="0"/>
              <a:t>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723141" cy="14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2FA Deployed by Online </a:t>
            </a:r>
            <a:r>
              <a:rPr lang="en-US" dirty="0"/>
              <a:t>S</a:t>
            </a:r>
            <a:r>
              <a:rPr lang="en-US" dirty="0" smtClean="0"/>
              <a:t>ervices?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 of services adopting 2FA through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Google</a:t>
            </a:r>
            <a:r>
              <a:rPr lang="en-US" dirty="0" smtClean="0"/>
              <a:t> was from the first to adopt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users willing to adopt it?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72" y="1828772"/>
            <a:ext cx="8690728" cy="28956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8600" y="1981200"/>
            <a:ext cx="762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First attempt to measure 2FA adoption by the users</a:t>
            </a:r>
          </a:p>
          <a:p>
            <a:endParaRPr lang="en-US" dirty="0" smtClean="0"/>
          </a:p>
          <a:p>
            <a:r>
              <a:rPr lang="en-US" dirty="0" smtClean="0"/>
              <a:t>Study of password reminders from a privacy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 – step by step (1/4)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043" y="2133600"/>
            <a:ext cx="3673913" cy="3578581"/>
          </a:xfrm>
          <a:prstGeom prst="rect">
            <a:avLst/>
          </a:prstGeom>
        </p:spPr>
      </p:pic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90" y="2160035"/>
            <a:ext cx="4004438" cy="361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– step by step </a:t>
            </a:r>
            <a:r>
              <a:rPr lang="en-US" dirty="0" smtClean="0"/>
              <a:t>(2/4)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43" y="2145281"/>
            <a:ext cx="3673913" cy="3312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– step by step </a:t>
            </a:r>
            <a:r>
              <a:rPr lang="en-US" dirty="0" smtClean="0"/>
              <a:t>(3/4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81" y="2152739"/>
            <a:ext cx="4818038" cy="3565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– step by step </a:t>
            </a:r>
            <a:r>
              <a:rPr lang="en-US" dirty="0" smtClean="0"/>
              <a:t>(4/4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2637-9F47-4F3F-B192-3A36FE68EB1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2" descr="C:\Users\user\Documents\IMC presentation\images\for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4" y="6306265"/>
            <a:ext cx="1910650" cy="5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628</Words>
  <Application>Microsoft Office PowerPoint</Application>
  <PresentationFormat>On-screen Show (4:3)</PresentationFormat>
  <Paragraphs>172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Two-factor Authentication:  Is the World Ready? Quantifying 2FA Adoption</vt:lpstr>
      <vt:lpstr>Need for Better Authentication</vt:lpstr>
      <vt:lpstr>Two Factor Authentication (2FA) </vt:lpstr>
      <vt:lpstr>Is 2FA Deployed by Online Services?</vt:lpstr>
      <vt:lpstr>This Study</vt:lpstr>
      <vt:lpstr>Methodology – step by step (1/4)</vt:lpstr>
      <vt:lpstr>Methodology – step by step (2/4)</vt:lpstr>
      <vt:lpstr>Methodology – step by step (3/4)</vt:lpstr>
      <vt:lpstr>Methodology – step by step (4/4)</vt:lpstr>
      <vt:lpstr>Methodology – Overview</vt:lpstr>
      <vt:lpstr>Browser Enhances </vt:lpstr>
      <vt:lpstr>Requests Made Through PlanetLab</vt:lpstr>
      <vt:lpstr>Requests Made Through TOR</vt:lpstr>
      <vt:lpstr>TOR Client Enhances</vt:lpstr>
      <vt:lpstr>Ethics </vt:lpstr>
      <vt:lpstr>Results </vt:lpstr>
      <vt:lpstr>2FA Sustainability</vt:lpstr>
      <vt:lpstr>Is 2FA Exposed in Other Services?</vt:lpstr>
      <vt:lpstr>User Data Exposed</vt:lpstr>
      <vt:lpstr>Improving Google’s password reminder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Gamer</dc:creator>
  <cp:lastModifiedBy>ge0rge222</cp:lastModifiedBy>
  <cp:revision>285</cp:revision>
  <dcterms:created xsi:type="dcterms:W3CDTF">2015-03-24T14:02:48Z</dcterms:created>
  <dcterms:modified xsi:type="dcterms:W3CDTF">2015-07-13T11:16:06Z</dcterms:modified>
</cp:coreProperties>
</file>